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465" r:id="rId2"/>
    <p:sldId id="466" r:id="rId3"/>
    <p:sldId id="467" r:id="rId4"/>
    <p:sldId id="402" r:id="rId5"/>
    <p:sldId id="403" r:id="rId6"/>
    <p:sldId id="468" r:id="rId7"/>
    <p:sldId id="404" r:id="rId8"/>
    <p:sldId id="405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414" r:id="rId18"/>
    <p:sldId id="415" r:id="rId19"/>
    <p:sldId id="416" r:id="rId20"/>
    <p:sldId id="417" r:id="rId21"/>
    <p:sldId id="418" r:id="rId22"/>
    <p:sldId id="469" r:id="rId23"/>
    <p:sldId id="419" r:id="rId24"/>
    <p:sldId id="420" r:id="rId25"/>
    <p:sldId id="421" r:id="rId26"/>
    <p:sldId id="422" r:id="rId27"/>
    <p:sldId id="423" r:id="rId28"/>
    <p:sldId id="424" r:id="rId29"/>
    <p:sldId id="425" r:id="rId30"/>
    <p:sldId id="426" r:id="rId31"/>
    <p:sldId id="427" r:id="rId32"/>
    <p:sldId id="428" r:id="rId33"/>
    <p:sldId id="429" r:id="rId34"/>
    <p:sldId id="430" r:id="rId35"/>
    <p:sldId id="431" r:id="rId36"/>
    <p:sldId id="432" r:id="rId37"/>
    <p:sldId id="433" r:id="rId38"/>
    <p:sldId id="434" r:id="rId39"/>
    <p:sldId id="435" r:id="rId40"/>
    <p:sldId id="436" r:id="rId41"/>
    <p:sldId id="437" r:id="rId42"/>
    <p:sldId id="438" r:id="rId43"/>
    <p:sldId id="439" r:id="rId44"/>
    <p:sldId id="470" r:id="rId45"/>
    <p:sldId id="440" r:id="rId46"/>
    <p:sldId id="441" r:id="rId47"/>
    <p:sldId id="442" r:id="rId48"/>
    <p:sldId id="443" r:id="rId49"/>
    <p:sldId id="444" r:id="rId50"/>
    <p:sldId id="445" r:id="rId51"/>
    <p:sldId id="446" r:id="rId52"/>
    <p:sldId id="447" r:id="rId53"/>
    <p:sldId id="448" r:id="rId54"/>
    <p:sldId id="449" r:id="rId55"/>
    <p:sldId id="450" r:id="rId56"/>
    <p:sldId id="451" r:id="rId57"/>
    <p:sldId id="452" r:id="rId58"/>
    <p:sldId id="453" r:id="rId59"/>
    <p:sldId id="454" r:id="rId60"/>
    <p:sldId id="455" r:id="rId61"/>
    <p:sldId id="456" r:id="rId62"/>
    <p:sldId id="457" r:id="rId63"/>
    <p:sldId id="458" r:id="rId64"/>
    <p:sldId id="459" r:id="rId65"/>
    <p:sldId id="460" r:id="rId66"/>
    <p:sldId id="461" r:id="rId67"/>
    <p:sldId id="462" r:id="rId68"/>
    <p:sldId id="463" r:id="rId69"/>
    <p:sldId id="464" r:id="rId70"/>
    <p:sldId id="471" r:id="rId71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80"/>
    <a:srgbClr val="5DA1CB"/>
    <a:srgbClr val="339933"/>
    <a:srgbClr val="5AC349"/>
    <a:srgbClr val="4274B0"/>
    <a:srgbClr val="4577C7"/>
    <a:srgbClr val="2EDEBC"/>
    <a:srgbClr val="D9ECF5"/>
    <a:srgbClr val="41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361" autoAdjust="0"/>
    <p:restoredTop sz="94660"/>
  </p:normalViewPr>
  <p:slideViewPr>
    <p:cSldViewPr>
      <p:cViewPr varScale="1">
        <p:scale>
          <a:sx n="105" d="100"/>
          <a:sy n="105" d="100"/>
        </p:scale>
        <p:origin x="-438" y="-9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9594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2.xml"/><Relationship Id="rId5" Type="http://schemas.openxmlformats.org/officeDocument/2006/relationships/slide" Target="slide3.xml"/><Relationship Id="rId4" Type="http://schemas.openxmlformats.org/officeDocument/2006/relationships/slide" Target="slide4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23xkcwlrjbs11-65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19XWL11-61.TI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19XWL11-62.TI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19XWL11-63.TI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19XWL11-64.T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11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19XWL11-66.TI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23xkcwlrjbs11-66.TI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23xkcwlrjbs11-67.TI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222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3xkcwlrjbs11-74.TI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3xkcwlrjbs11-75.TI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23xkcwlrjbs11-76.TIF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23xkcwlrjbs11-78.TIF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23xkcwlrjbs11-69.TIF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3xkcwlrjbs11-70.TIF" TargetMode="External"/><Relationship Id="rId7" Type="http://schemas.openxmlformats.org/officeDocument/2006/relationships/image" Target="file:///F:\&#20154;&#25945;&#29289;&#29702;&#24517;&#20462;&#31532;&#19977;&#20876;&#65288;&#21512;&#29256;&#65289;\23xkcwlrjbs11-72.TIF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file:///F:\&#20154;&#25945;&#29289;&#29702;&#24517;&#20462;&#31532;&#19977;&#20876;&#65288;&#21512;&#29256;&#65289;\23xkcwlrjbs11-71.TIF" TargetMode="External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22RJWL3+222.TI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22RJWL3+223.TI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23xkcwlrjbs11-79.TIF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23xkcwlrjbs11-79a.TIF" TargetMode="External"/><Relationship Id="rId4" Type="http://schemas.openxmlformats.org/officeDocument/2006/relationships/image" Target="../media/image23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6200000">
            <a:off x="10111439" y="681116"/>
            <a:ext cx="2815327" cy="1398328"/>
          </a:xfrm>
          <a:prstGeom prst="triangle">
            <a:avLst/>
          </a:prstGeom>
          <a:solidFill>
            <a:srgbClr val="869DB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rot="16200000">
            <a:off x="10314382" y="2001814"/>
            <a:ext cx="2466975" cy="1251493"/>
          </a:xfrm>
          <a:prstGeom prst="triangl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-23093" y="5633891"/>
            <a:ext cx="2466975" cy="1251493"/>
          </a:xfrm>
          <a:prstGeom prst="triangle">
            <a:avLst/>
          </a:prstGeom>
          <a:solidFill>
            <a:schemeClr val="accent5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57027" y="1844824"/>
            <a:ext cx="2664296" cy="2277092"/>
            <a:chOff x="1072586" y="730321"/>
            <a:chExt cx="5273250" cy="4571656"/>
          </a:xfrm>
        </p:grpSpPr>
        <p:sp>
          <p:nvSpPr>
            <p:cNvPr id="14" name="矩形 13"/>
            <p:cNvSpPr/>
            <p:nvPr/>
          </p:nvSpPr>
          <p:spPr>
            <a:xfrm rot="2648372">
              <a:off x="1072586" y="730321"/>
              <a:ext cx="4474028" cy="4474028"/>
            </a:xfrm>
            <a:prstGeom prst="rect">
              <a:avLst/>
            </a:prstGeom>
            <a:noFill/>
            <a:ln w="38100">
              <a:solidFill>
                <a:srgbClr val="0037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2648372">
              <a:off x="1846331" y="756879"/>
              <a:ext cx="4499505" cy="4545098"/>
            </a:xfrm>
            <a:prstGeom prst="rect">
              <a:avLst/>
            </a:prstGeom>
            <a:solidFill>
              <a:srgbClr val="FAFAFA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16" name="文本框 10"/>
          <p:cNvSpPr txBox="1"/>
          <p:nvPr/>
        </p:nvSpPr>
        <p:spPr>
          <a:xfrm>
            <a:off x="4081363" y="2132856"/>
            <a:ext cx="643966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5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实验：练习使用多用电表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1465639" y="2492896"/>
            <a:ext cx="29757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第</a:t>
            </a:r>
            <a:r>
              <a:rPr lang="en-US" altLang="zh-CN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5</a:t>
            </a: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节</a:t>
            </a:r>
            <a:endParaRPr lang="zh-CN" altLang="en-US" sz="55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  <a:sym typeface="思源黑体 CN Bold" panose="020B08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37347" y="3861048"/>
            <a:ext cx="60500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(</a:t>
            </a:r>
            <a:r>
              <a:rPr lang="zh-CN" altLang="en-US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实验课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—</a:t>
            </a:r>
            <a:r>
              <a:rPr lang="zh-CN" altLang="en-US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基于经典科学探究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)</a:t>
            </a:r>
            <a:endParaRPr lang="zh-CN" altLang="en-US" sz="35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80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>
            <a:off x="2932318" y="1052736"/>
            <a:ext cx="743068" cy="724865"/>
            <a:chOff x="5318863" y="2214122"/>
            <a:chExt cx="743068" cy="724865"/>
          </a:xfrm>
        </p:grpSpPr>
        <p:cxnSp>
          <p:nvCxnSpPr>
            <p:cNvPr id="75" name="Straight Connector 29"/>
            <p:cNvCxnSpPr/>
            <p:nvPr/>
          </p:nvCxnSpPr>
          <p:spPr>
            <a:xfrm>
              <a:off x="6061931" y="2214122"/>
              <a:ext cx="0" cy="72486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5318863" y="2314602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01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857227" y="4526950"/>
            <a:ext cx="746151" cy="729650"/>
            <a:chOff x="5315780" y="3078220"/>
            <a:chExt cx="746151" cy="729650"/>
          </a:xfrm>
        </p:grpSpPr>
        <p:cxnSp>
          <p:nvCxnSpPr>
            <p:cNvPr id="79" name="Straight Connector 34"/>
            <p:cNvCxnSpPr/>
            <p:nvPr/>
          </p:nvCxnSpPr>
          <p:spPr>
            <a:xfrm>
              <a:off x="6061931" y="3078220"/>
              <a:ext cx="0" cy="72965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315780" y="3178775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</a:t>
              </a:r>
              <a:r>
                <a:rPr lang="en-US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4</a:t>
              </a:r>
              <a:endParaRPr lang="id-ID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cs typeface="Lato Light" charset="0"/>
              </a:endParaRPr>
            </a:p>
          </p:txBody>
        </p:sp>
      </p:grpSp>
      <p:cxnSp>
        <p:nvCxnSpPr>
          <p:cNvPr id="121" name="Straight Connector 47"/>
          <p:cNvCxnSpPr/>
          <p:nvPr/>
        </p:nvCxnSpPr>
        <p:spPr>
          <a:xfrm flipV="1">
            <a:off x="4107886" y="1824976"/>
            <a:ext cx="5734117" cy="1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47"/>
          <p:cNvCxnSpPr/>
          <p:nvPr/>
        </p:nvCxnSpPr>
        <p:spPr>
          <a:xfrm>
            <a:off x="4035879" y="5285072"/>
            <a:ext cx="5734116" cy="0"/>
          </a:xfrm>
          <a:prstGeom prst="line">
            <a:avLst/>
          </a:prstGeom>
          <a:ln w="19050" cmpd="sng">
            <a:solidFill>
              <a:schemeClr val="accent3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文本框 10"/>
          <p:cNvSpPr txBox="1"/>
          <p:nvPr/>
        </p:nvSpPr>
        <p:spPr>
          <a:xfrm>
            <a:off x="1057027" y="1628800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 smtClean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目</a:t>
            </a:r>
            <a:endParaRPr lang="zh-CN" altLang="en-US" sz="6000" b="1" dirty="0">
              <a:solidFill>
                <a:schemeClr val="tx2">
                  <a:lumMod val="75000"/>
                </a:schemeClr>
              </a:solidFill>
              <a:latin typeface="方正粗宋简体" panose="03000509000000000000" pitchFamily="65" charset="-122"/>
              <a:ea typeface="方正粗宋简体" panose="03000509000000000000" pitchFamily="65" charset="-122"/>
              <a:sym typeface="思源黑体 CN Bold" panose="020B0800000000000000" pitchFamily="34" charset="-122"/>
            </a:endParaRPr>
          </a:p>
        </p:txBody>
      </p:sp>
      <p:sp>
        <p:nvSpPr>
          <p:cNvPr id="142" name="文本框 10"/>
          <p:cNvSpPr txBox="1"/>
          <p:nvPr/>
        </p:nvSpPr>
        <p:spPr>
          <a:xfrm>
            <a:off x="1057027" y="3861048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录</a:t>
            </a:r>
          </a:p>
        </p:txBody>
      </p:sp>
      <p:sp>
        <p:nvSpPr>
          <p:cNvPr id="143" name="内容占位符 2">
            <a:hlinkClick r:id="rId3" action="ppaction://hlinksldjump"/>
          </p:cNvPr>
          <p:cNvSpPr txBox="1">
            <a:spLocks/>
          </p:cNvSpPr>
          <p:nvPr/>
        </p:nvSpPr>
        <p:spPr>
          <a:xfrm>
            <a:off x="4081363" y="2420888"/>
            <a:ext cx="5976664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 smtClean="0">
                <a:solidFill>
                  <a:schemeClr val="accent6">
                    <a:lumMod val="50000"/>
                  </a:schemeClr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  <a:cs typeface="Courier New"/>
              </a:rPr>
              <a:t>实验操作</a:t>
            </a:r>
            <a:r>
              <a:rPr lang="en-US" altLang="zh-CN" sz="2800" b="1" kern="100" dirty="0">
                <a:solidFill>
                  <a:schemeClr val="accent6">
                    <a:lumMod val="50000"/>
                  </a:schemeClr>
                </a:solidFill>
                <a:ea typeface="方正细黑一简体" panose="03000509000000000000" pitchFamily="65" charset="-122"/>
              </a:rPr>
              <a:t>——</a:t>
            </a:r>
            <a:r>
              <a:rPr lang="zh-CN" altLang="en-US" sz="2800" b="1" kern="100" dirty="0" smtClean="0">
                <a:solidFill>
                  <a:schemeClr val="accent6">
                    <a:lumMod val="50000"/>
                  </a:schemeClr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  <a:cs typeface="Courier New"/>
              </a:rPr>
              <a:t>过程、细节和反思</a:t>
            </a:r>
            <a:endParaRPr lang="zh-CN" altLang="zh-CN" sz="2800" b="1" kern="100" dirty="0">
              <a:solidFill>
                <a:schemeClr val="accent6">
                  <a:lumMod val="50000"/>
                </a:schemeClr>
              </a:solidFill>
              <a:latin typeface="方正细黑一简体" panose="03000509000000000000" pitchFamily="65" charset="-122"/>
              <a:ea typeface="方正细黑一简体" panose="03000509000000000000" pitchFamily="65" charset="-122"/>
              <a:cs typeface="Courier New"/>
            </a:endParaRPr>
          </a:p>
        </p:txBody>
      </p:sp>
      <p:sp>
        <p:nvSpPr>
          <p:cNvPr id="27" name="内容占位符 2">
            <a:hlinkClick r:id="rId4" action="ppaction://hlinksldjump"/>
          </p:cNvPr>
          <p:cNvSpPr txBox="1">
            <a:spLocks/>
          </p:cNvSpPr>
          <p:nvPr/>
        </p:nvSpPr>
        <p:spPr>
          <a:xfrm>
            <a:off x="4297387" y="4581128"/>
            <a:ext cx="5544616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/>
            <a:r>
              <a:rPr lang="zh-CN" altLang="en-US" sz="2800" b="1" kern="1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训练评价</a:t>
            </a:r>
            <a:r>
              <a:rPr lang="en-US" altLang="zh-CN" sz="2800" b="1" kern="1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——</a:t>
            </a:r>
            <a:r>
              <a:rPr lang="zh-CN" altLang="en-US" sz="2800" b="1" kern="10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巩</a:t>
            </a:r>
            <a:r>
              <a:rPr lang="zh-CN" altLang="en-US" sz="2800" b="1" kern="1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固、迁移和发展</a:t>
            </a:r>
            <a:endParaRPr lang="zh-CN" altLang="en-US" sz="2800" b="1" kern="100" dirty="0">
              <a:solidFill>
                <a:schemeClr val="accent1">
                  <a:lumMod val="75000"/>
                </a:schemeClr>
              </a:solidFill>
              <a:latin typeface="Times New Roman"/>
              <a:ea typeface="方正细黑一简体"/>
              <a:cs typeface="Times New Roman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68694" y="2349165"/>
            <a:ext cx="743068" cy="724865"/>
            <a:chOff x="5318863" y="2214122"/>
            <a:chExt cx="743068" cy="724865"/>
          </a:xfrm>
        </p:grpSpPr>
        <p:cxnSp>
          <p:nvCxnSpPr>
            <p:cNvPr id="20" name="Straight Connector 29"/>
            <p:cNvCxnSpPr/>
            <p:nvPr/>
          </p:nvCxnSpPr>
          <p:spPr>
            <a:xfrm>
              <a:off x="6061931" y="2214122"/>
              <a:ext cx="0" cy="72486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318863" y="2314602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</a:t>
              </a:r>
              <a:r>
                <a:rPr lang="en-US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2</a:t>
              </a:r>
              <a:endParaRPr lang="id-ID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cs typeface="Lato Light" charset="0"/>
              </a:endParaRPr>
            </a:p>
          </p:txBody>
        </p:sp>
      </p:grpSp>
      <p:cxnSp>
        <p:nvCxnSpPr>
          <p:cNvPr id="22" name="Straight Connector 47"/>
          <p:cNvCxnSpPr/>
          <p:nvPr/>
        </p:nvCxnSpPr>
        <p:spPr>
          <a:xfrm flipV="1">
            <a:off x="4044262" y="3121405"/>
            <a:ext cx="5734117" cy="1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内容占位符 2">
            <a:hlinkClick r:id="rId5" action="ppaction://hlinksldjump"/>
          </p:cNvPr>
          <p:cNvSpPr txBox="1">
            <a:spLocks/>
          </p:cNvSpPr>
          <p:nvPr/>
        </p:nvSpPr>
        <p:spPr>
          <a:xfrm>
            <a:off x="4179894" y="1153216"/>
            <a:ext cx="5976664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 smtClean="0">
                <a:solidFill>
                  <a:schemeClr val="accent3">
                    <a:lumMod val="50000"/>
                  </a:schemeClr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  <a:cs typeface="Courier New"/>
              </a:rPr>
              <a:t>实验准备</a:t>
            </a:r>
            <a:r>
              <a:rPr lang="en-US" altLang="zh-CN" sz="2800" b="1" kern="100" dirty="0">
                <a:solidFill>
                  <a:schemeClr val="accent3">
                    <a:lumMod val="50000"/>
                  </a:schemeClr>
                </a:solidFill>
                <a:ea typeface="方正细黑一简体" panose="03000509000000000000" pitchFamily="65" charset="-122"/>
              </a:rPr>
              <a:t>——</a:t>
            </a:r>
            <a:r>
              <a:rPr lang="zh-CN" altLang="en-US" sz="2800" b="1" kern="100" dirty="0" smtClean="0">
                <a:solidFill>
                  <a:schemeClr val="accent3">
                    <a:lumMod val="50000"/>
                  </a:schemeClr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  <a:cs typeface="Courier New"/>
              </a:rPr>
              <a:t>原理、器材和装置</a:t>
            </a:r>
            <a:endParaRPr lang="zh-CN" altLang="zh-CN" sz="2800" b="1" kern="100" dirty="0">
              <a:solidFill>
                <a:schemeClr val="accent3">
                  <a:lumMod val="50000"/>
                </a:schemeClr>
              </a:solidFill>
              <a:latin typeface="方正细黑一简体" panose="03000509000000000000" pitchFamily="65" charset="-122"/>
              <a:ea typeface="方正细黑一简体" panose="03000509000000000000" pitchFamily="65" charset="-122"/>
              <a:cs typeface="Courier New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857227" y="3420901"/>
            <a:ext cx="743068" cy="724865"/>
            <a:chOff x="5318863" y="2214122"/>
            <a:chExt cx="743068" cy="724865"/>
          </a:xfrm>
        </p:grpSpPr>
        <p:cxnSp>
          <p:nvCxnSpPr>
            <p:cNvPr id="26" name="Straight Connector 29"/>
            <p:cNvCxnSpPr/>
            <p:nvPr/>
          </p:nvCxnSpPr>
          <p:spPr>
            <a:xfrm>
              <a:off x="6061931" y="2214122"/>
              <a:ext cx="0" cy="72486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318863" y="2314602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</a:t>
              </a:r>
              <a:r>
                <a:rPr lang="en-US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3</a:t>
              </a:r>
              <a:endParaRPr lang="id-ID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cs typeface="Lato Light" charset="0"/>
              </a:endParaRPr>
            </a:p>
          </p:txBody>
        </p:sp>
      </p:grpSp>
      <p:cxnSp>
        <p:nvCxnSpPr>
          <p:cNvPr id="29" name="Straight Connector 47"/>
          <p:cNvCxnSpPr/>
          <p:nvPr/>
        </p:nvCxnSpPr>
        <p:spPr>
          <a:xfrm flipV="1">
            <a:off x="4032795" y="4193141"/>
            <a:ext cx="5734117" cy="1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内容占位符 2">
            <a:hlinkClick r:id="rId6" action="ppaction://hlinksldjump"/>
          </p:cNvPr>
          <p:cNvSpPr txBox="1">
            <a:spLocks/>
          </p:cNvSpPr>
          <p:nvPr/>
        </p:nvSpPr>
        <p:spPr>
          <a:xfrm>
            <a:off x="4222296" y="3501008"/>
            <a:ext cx="5976664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 smtClean="0">
                <a:solidFill>
                  <a:srgbClr val="006600"/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  <a:cs typeface="Courier New"/>
              </a:rPr>
              <a:t>实验考法</a:t>
            </a:r>
            <a:r>
              <a:rPr lang="en-US" altLang="zh-CN" sz="2800" b="1" kern="100" dirty="0" smtClean="0">
                <a:solidFill>
                  <a:srgbClr val="006600"/>
                </a:solidFill>
                <a:ea typeface="方正细黑一简体" panose="03000509000000000000" pitchFamily="65" charset="-122"/>
              </a:rPr>
              <a:t>——</a:t>
            </a:r>
            <a:r>
              <a:rPr lang="zh-CN" altLang="en-US" sz="2800" b="1" kern="100" dirty="0" smtClean="0">
                <a:solidFill>
                  <a:srgbClr val="006600"/>
                </a:solidFill>
                <a:latin typeface="方正细黑一简体" panose="03000509000000000000" pitchFamily="65" charset="-122"/>
                <a:ea typeface="方正细黑一简体" panose="03000509000000000000" pitchFamily="65" charset="-122"/>
                <a:cs typeface="Courier New"/>
              </a:rPr>
              <a:t>基础、变通和创新</a:t>
            </a:r>
            <a:endParaRPr lang="zh-CN" altLang="zh-CN" sz="2800" b="1" kern="100" dirty="0">
              <a:solidFill>
                <a:srgbClr val="006600"/>
              </a:solidFill>
              <a:latin typeface="方正细黑一简体" panose="03000509000000000000" pitchFamily="65" charset="-122"/>
              <a:ea typeface="方正细黑一简体" panose="03000509000000000000" pitchFamily="65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372194758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27" grpId="0"/>
      <p:bldP spid="24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65339" y="2802898"/>
            <a:ext cx="7632848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实验准备</a:t>
            </a:r>
            <a:r>
              <a:rPr lang="en-US" altLang="zh-CN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——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原理、器材和装置</a:t>
            </a:r>
          </a:p>
        </p:txBody>
      </p:sp>
    </p:spTree>
    <p:extLst>
      <p:ext uri="{BB962C8B-B14F-4D97-AF65-F5344CB8AC3E}">
        <p14:creationId xmlns:p14="http://schemas.microsoft.com/office/powerpoint/2010/main" val="28362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8497" y="1345629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一、认识多用电表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027" name="Picture 3" descr="23xkcwlrjbs11-65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179" y="2492896"/>
            <a:ext cx="6150856" cy="337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423319"/>
            <a:ext cx="10975658" cy="2941785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二、实验器材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多用电表、直流电源、开关、导线若干、小灯泡、二极管，定值电阻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大、中、小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三个。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28672" y="2802898"/>
            <a:ext cx="7669515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实验操作</a:t>
            </a:r>
            <a:r>
              <a:rPr lang="en-US" altLang="zh-CN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——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过程、细节和反思</a:t>
            </a:r>
          </a:p>
        </p:txBody>
      </p:sp>
    </p:spTree>
    <p:extLst>
      <p:ext uri="{BB962C8B-B14F-4D97-AF65-F5344CB8AC3E}">
        <p14:creationId xmlns:p14="http://schemas.microsoft.com/office/powerpoint/2010/main" val="82975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495325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一、实验步骤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测量直流电压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将选择开关旋转到直流电压挡。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根据待测电压的估计值选择量程。如果难以估计待测电压值，应按照由大到小的顺序，先将选择开关旋转到最大量程上试测，然后根据测量出的数值，重新确定适当的量程再进行测量。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3007495"/>
            <a:ext cx="10975658" cy="3517849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测量时，用红、黑测试表笔使多用电表跟待测电路并联，注意使电流从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插孔流入多用电表，从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插孔流出多用电表，检查无误后再闭合开关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，如图所示。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根据挡位所指的量程以及指针所指的刻度值，读出电压表的示数。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074" name="Picture 2" descr="19XWL11-61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403" y="188640"/>
            <a:ext cx="2682156" cy="286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测量直流电流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将选择开关旋转到直流电流挡。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根据待测电流的估计值选择量程。如果难以估计待测电流值，应按照由大到小的顺序，先将选择开关旋转到最大量程上试测，然后根据测量出的数值，重新确定适当的量程再进行测量。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多用电表直流电流挡与电流表原理相同，测量时应使电表与待测电路串联。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4098" name="Picture 2" descr="19XWL11-62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379" y="2204864"/>
            <a:ext cx="3186212" cy="3401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红表笔插入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插孔，黑表笔插入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插孔。测量时，使电流从红表笔流入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即红表笔接与电源的正极相接的一端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，从黑表笔流出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即黑表笔接与电源负极相接的一端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，如图所示。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(5)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需要注意多用电表直流电流挡是毫安挡，不能测量比较大的电流。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(6)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选择适当的量程，使指针偏转角尽量大一些，这样测量结果相对准确。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620689"/>
            <a:ext cx="10975658" cy="5040562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测量导体的电阻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机械调零：使用前若表针没有停在左端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刻度位置，要用螺丝刀转动指针定位螺丝，使指针指向零刻度。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选挡：估计待测电阻的大小，旋转选择开关，使其尖端对准欧姆挡的合适倍率。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欧姆调零：将红、黑表笔短接，调节欧姆调零旋钮，使指针指在表盘右端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刻度处。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测量读数：将两表笔分别与待测电阻的两端接触，表针示数乘以倍率即为待测电阻阻值。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(5)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测另一电阻时重复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(2)(3)(4)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三步。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(6)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实验完毕：应将选择开关置于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“OFF”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挡或交流电压最高挡。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测量二极管的正反向电阻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二极管的全称叫晶体二极管，是用半导体材料制成的电子元件，它有两根引线，一根叫正极，另一根叫负极，二极管的表示符号如图所示。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5122" name="Picture 2" descr="19XWL11-63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196" y="3429000"/>
            <a:ext cx="5815010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二极管的单向导电性：电流从正极流入时电阻比较小，处于导通状态，相当于一个接通的开关；电流从负极流入时电阻比较大，相当于一个断开的开关。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测量正向电阻：将多用电表的选择开关旋至低倍率的电阻挡，进行欧姆调零，将黑表笔接二极管正极，红表笔接二极管负极，把读得的数值乘以电阻挡倍率，即为二极管的正向电阻。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测量反向电阻：将多用电表的选择开关旋至高倍率的电阻挡，进行欧姆调零，将黑表笔接二极管负极，红表笔接二极管正极，把读得的数值乘以电阻挡倍率，即为二极管的反向电阻。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二、注意事项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．用多用电表电压挡、电流挡测电压、电流时要注意红、黑表笔与电源的正、负极相连。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．需要注意多用电表直流电流挡是毫安挡，不能测量比较大的电流。选择适当的量程，使指针偏转角尽量大一些，这样测量结果相对准确。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332656"/>
            <a:ext cx="11320476" cy="5688631"/>
          </a:xfrm>
        </p:spPr>
        <p:txBody>
          <a:bodyPr>
            <a:normAutofit lnSpcReduction="10000"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．测电阻时应注意的问题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选挡后要进行欧姆调零。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换挡后要重新进行欧姆调零。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被测电阻要与电源等其他元件分离，不能用手接触表笔的金属杆。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被测电阻阻值等于指针示数乘以倍率。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(5)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使用后，要将两表笔从插孔中拔出，并将选择开关旋至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“OFF”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挡或交流电压最高挡，若长期不用，应将电池取出。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(6)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选择倍率时，应使指针尽可能指在中央刻度线附近。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620689"/>
            <a:ext cx="10975658" cy="5040562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三、误差分析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．电池用旧后，电源两端电压会减小，内电阻会变大，致使电阻测量值偏大，要及时换电池。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．欧姆表的表盘刻度不均匀，估读时易带来误差。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．由于欧姆表刻度的非线性，表头指针偏转过大或过小都会使误差增大，因此要选用恰当挡位，使指针指中值附近。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．读数时的观测易形成偶然误差，要垂直表盘正对指针读数。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ctr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关键点反思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．多用电表上的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指针定位螺丝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欧姆调零旋钮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有什么区别？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指针定位螺丝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是用螺丝刀调整，使指针指在电流零刻度处；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欧姆调零旋钮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是红黑表笔短接后，使指针指在电阻零刻度处。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．若用多用电表测电阻时，发现指针偏角偏大，说明被测电阻是大电阻还是小电阻？如何调整倍率？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若用多用电表测电阻时，发现指针偏角偏大，说明电流偏大，被测电阻为小电阻。应换更小的倍率。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28672" y="2802898"/>
            <a:ext cx="7669515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实验考法</a:t>
            </a:r>
            <a:r>
              <a:rPr lang="en-US" altLang="zh-CN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——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基础、变通和创新</a:t>
            </a:r>
          </a:p>
        </p:txBody>
      </p:sp>
    </p:spTree>
    <p:extLst>
      <p:ext uri="{BB962C8B-B14F-4D97-AF65-F5344CB8AC3E}">
        <p14:creationId xmlns:p14="http://schemas.microsoft.com/office/powerpoint/2010/main" val="215655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423319"/>
            <a:ext cx="10975658" cy="3157809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考法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一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多用电表的读数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用多用电表进行了几次测量，指针分别处于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的位置，如图所示。若多用电表的选择开关处于下面表格中所指的挡位，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的相应读数是多少？请填在表格中。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6147" name="Picture 3" descr="19XWL11-6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355" y="4437112"/>
            <a:ext cx="3992359" cy="206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439935"/>
              </p:ext>
            </p:extLst>
          </p:nvPr>
        </p:nvGraphicFramePr>
        <p:xfrm>
          <a:off x="985019" y="1135064"/>
          <a:ext cx="10297144" cy="4674630"/>
        </p:xfrm>
        <a:graphic>
          <a:graphicData uri="http://schemas.openxmlformats.org/drawingml/2006/table">
            <a:tbl>
              <a:tblPr/>
              <a:tblGrid>
                <a:gridCol w="2592288"/>
                <a:gridCol w="3456384"/>
                <a:gridCol w="4248472"/>
              </a:tblGrid>
              <a:tr h="11314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指针位置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选择开关所处挡位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读数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16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a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50870" algn="l"/>
                        </a:tabLst>
                        <a:defRPr/>
                      </a:pPr>
                      <a:r>
                        <a:rPr lang="zh-CN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直流电流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100 mA</a:t>
                      </a:r>
                      <a:endParaRPr lang="zh-CN" altLang="zh-CN" sz="2800" kern="100" dirty="0" smtClean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 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50870" algn="l"/>
                        </a:tabLst>
                        <a:defRPr/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 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________ mA</a:t>
                      </a:r>
                      <a:endParaRPr lang="zh-CN" altLang="zh-CN" sz="2800" kern="100" dirty="0" smtClean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490"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50870" algn="l"/>
                        </a:tabLst>
                        <a:defRPr/>
                      </a:pPr>
                      <a:r>
                        <a:rPr lang="zh-CN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直流电压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5 V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50870" algn="l"/>
                        </a:tabLst>
                        <a:defRPr/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 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________ V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4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b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电阻</a:t>
                      </a: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×100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________ Ω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读取直流电压、电流时看表盘正中央的那条刻度均匀的刻度线。对于直流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电流挡，每大格为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，每小格表示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，所以读数是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23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；对于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电压挡，每大格为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，每小格表示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0.1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，所以读数是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1.15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；测量电阻时读最上面的一条刻度线，所以读数是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1.15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400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多用电表读数时，一定要找到与所测量的量相对应的刻度，分清其量程及最小刻度值，用欧姆挡测量电阻阻值的示数为：读数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倍率。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直流电流和电压的刻度线都是均匀的，读数时可以共用，但需按比例计算，如读取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量程的电流时可利用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“50”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的刻度线，只是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“50”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相当于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“5 mA”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　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626486"/>
              </p:ext>
            </p:extLst>
          </p:nvPr>
        </p:nvGraphicFramePr>
        <p:xfrm>
          <a:off x="624979" y="404664"/>
          <a:ext cx="10490200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文档" r:id="rId3" imgW="10490941" imgH="788809" progId="Word.Document.12">
                  <p:embed/>
                </p:oleObj>
              </mc:Choice>
              <mc:Fallback>
                <p:oleObj name="文档" r:id="rId3" imgW="10490941" imgH="78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4979" y="404664"/>
                        <a:ext cx="10490200" cy="78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考法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二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使用多用电表测电阻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2]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用多用电表的欧姆挡测量阻值约为几万欧的电阻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，以下给出的是可能的实验操作步骤，其中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为选择开关，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为欧姆挡调零旋钮。把你认为正确步骤前的字母按合理的顺序填写在下面的横线上。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548681"/>
            <a:ext cx="10975658" cy="5112570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．将两表笔短接，调节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使指针对准刻度盘上欧姆挡的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刻度，断开两表笔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．将两表笔分别连接到被测电阻的两端，读出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的阻值后，断开两表笔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．旋转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使其尖端对准欧姆挡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×1 k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．旋转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使其尖端对准欧姆挡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×100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．旋转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使其尖端对准交流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500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挡，并拔出两表笔。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正确的步骤顺序为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。根据如图所示指针位置，此被测电阻的阻值约为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8194" name="Picture 2" descr="19XWL11-66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267" y="2780928"/>
            <a:ext cx="5683082" cy="2713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404665"/>
            <a:ext cx="10975658" cy="5256586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下述关于用多用电表欧姆挡测电阻的说法中正确的是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．测量电阻时，如果指针偏转过大，应将选择开关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拨至倍率较小的挡位，重新调零后测量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．测量电阻时，如果红、黑表笔分别插在负、正插孔，则会影响测量结果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．测量电路中的某个电阻时，应把该电阻与电路断开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．测量阻值不同的电阻时，都必须重新欧姆调零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测量几万欧的电阻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，我们一般选择较大的挡位先粗测，使用前应先进行欧姆调零，然后依据欧姆表的示数，再更换挡位，重新欧姆调零，再进行测量。使用完毕应将选择开关置于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“OFF”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位置或者交流电压最高挡，拔出表笔。欧姆表的示数乘以相应挡位的倍率即为待测电阻的阻值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  kΩ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30 000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使用欧姆挡测电阻时，当指针偏角较大时，表明待测电阻较小，应换较小的挡位，反之应换较大的挡位，故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正确；在多用电表选用欧姆挡时，红、黑表笔插在哪个接口其实并不影响测量结果，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错误；用多用电表欧姆挡，只能测孤立电阻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不能含电源电路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正确；用多用电表欧姆挡测电阻时只需在换挡时欧姆调零，所以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错误。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(1)cabe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30 000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(2)AC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548680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3]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用如图所示的多用电表测量电阻，要用到选择开关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和两个部件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，请根据下列步骤完成电阻测量。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9218" name="Picture 2" descr="23xkcwlrjbs11-66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403" y="2348880"/>
            <a:ext cx="3506317" cy="3755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旋动部件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，使指针对准电流的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刻线。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旋转到欧姆挡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的位置。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将插入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插孔的两表笔短接，旋动部件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，使指针对准电阻的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刻线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“∞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刻线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620689"/>
            <a:ext cx="10975658" cy="5040562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将两表笔与待测电阻两端相接，发现指针偏转角度过小。为了得到比较准确的测量结果，请从下列选项中挑出合理的步骤，并按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的顺序进行操作，再完成读数测量。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旋转到欧姆挡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 k”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的位置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旋转到欧姆挡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的位置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．将两表笔的金属部分与被测电阻的两根引线相接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．将两表笔短接，旋动合适的部件，对电表进行校准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(5)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如图所示为一多用电表表盘。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宋体"/>
              <a:cs typeface="宋体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>
              <a:latin typeface="宋体"/>
              <a:cs typeface="宋体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宋体"/>
              <a:cs typeface="宋体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如果用直流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挡测量电压，则读数为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如果用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挡测电阻，则读数为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0242" name="Picture 2" descr="23xkcwlrjbs11-67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449" y="1988840"/>
            <a:ext cx="2810049" cy="1992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电表使用前要旋转指针定位螺丝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进行机械调零，使指针对准电流的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刻线。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将插入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插孔的两表笔短接，旋动欧姆调零旋钮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，使指针对准电阻的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刻线。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4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将两表笔与待测电阻两端相接，发现指针偏角过小，则电阻阻值较大，说明所选挡位太小，为了得到比较准确的测量结果，应换用大倍率挡进行测量，将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旋转到欧姆挡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 k”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的位置，然后将两表笔短接，旋动合适的部件，使指针指在电阻零刻度处，再将两表笔的金属部分与被测电阻的两根引线相接，因此合理的实验步骤顺序是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ADC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236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(5)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如果是用直流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挡测量电压，由图示表盘可知，其分度值为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0.2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，读数为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6.6 V(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6.7 V)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，如果用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挡测电阻，则读数为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8×100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800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刻线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(4)ADC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(5)</a:t>
            </a: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6.6(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6.7)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800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870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用多用电表测电阻时，必须选择合适的量程，尽量使指针指在表盘中央附近；测量结果不要忘记乘以倍率；每次换倍率时必须进行欧姆调零；测量过程中，待测电阻必须从电路中隔离出来，且手不能接触表笔的金属杆；测量完毕，应将选择开关置于交流电压最高挡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“OFF”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位置，以防止电表漏电。　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433572"/>
              </p:ext>
            </p:extLst>
          </p:nvPr>
        </p:nvGraphicFramePr>
        <p:xfrm>
          <a:off x="841003" y="188640"/>
          <a:ext cx="104902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文档" r:id="rId3" imgW="10490941" imgH="595212" progId="Word.Document.12">
                  <p:embed/>
                </p:oleObj>
              </mc:Choice>
              <mc:Fallback>
                <p:oleObj name="文档" r:id="rId3" imgW="10490941" imgH="5952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1003" y="188640"/>
                        <a:ext cx="10490200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241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620689"/>
            <a:ext cx="10975658" cy="5040562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考法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三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用多用电表测二极管的正、反向电阻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4]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某同学利用多用电表测量二极管的正向电阻。完成下列测量步骤：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检查多用电表的机械零点。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将红、黑表笔分别插入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插孔，将选择开关拨至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的倍率挡位上。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将红、黑表笔短接，进行欧姆调零。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241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332656"/>
            <a:ext cx="10975658" cy="5688631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测正向电阻时，将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红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表笔接二极管正极，将另一表笔接二极管负极。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(5)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测量发现指针的偏角过大，为使测量比较精准，应将选择开关旋转到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“×100”)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的倍率挡位后，再次测量。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(6)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最后应将选择开关拨向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(7)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以上实验过程，缺少的实验步骤是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__________________________________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241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80963" y="260648"/>
            <a:ext cx="10975658" cy="6480719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黑表笔内部接电源的正极，则测二极管正向电阻时，将黑表笔接二极管正极，将红表笔接二极管负极。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(5)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测量发现指针偏角过大，说明倍率挡选择过大，为使测量比较精准，应将选择开关旋转到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的倍率挡位后，再次测量。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(6)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最后应将选择开关拨向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OFF(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或交流电压最高挡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(7)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以上实验过程，缺少的实验步骤是：换挡后，必须重新进行欧姆调零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黑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(5)×1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(6)OFF(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或交流电压最高挡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(7)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换挡后，必须重新进行欧姆调零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700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28672" y="2802898"/>
            <a:ext cx="7669515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训练评价</a:t>
            </a:r>
            <a:r>
              <a:rPr lang="en-US" altLang="zh-CN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——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巩固、迁移和发展</a:t>
            </a:r>
          </a:p>
        </p:txBody>
      </p:sp>
    </p:spTree>
    <p:extLst>
      <p:ext uri="{BB962C8B-B14F-4D97-AF65-F5344CB8AC3E}">
        <p14:creationId xmlns:p14="http://schemas.microsoft.com/office/powerpoint/2010/main" val="107658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5462065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为电源，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为电阻，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为开关。现用多用电表测量流过电阻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的电流，将多用电表的选择开关调至直流电流挡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内阻很小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以后，正确的接法是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．保持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闭合，将红表笔接在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处，黑表笔接在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．保持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闭合，将红表笔接在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处，黑表笔接在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断开，红表笔接在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处，黑表笔接在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断开，红表笔接在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处，黑表笔接在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3315" name="Picture 3" descr="F:\人教物理必修第三册（合版）\23xkcwlrjbs11-7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7987" y="2708920"/>
            <a:ext cx="2005499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0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电流表应串联在电路中，将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断开，多用电表的两个表笔接入电路时应遵循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红进黑出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的原则，所以红表笔接在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处，黑表笔接在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处，所以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选项正确。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700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2.</a:t>
            </a:r>
            <a:r>
              <a:rPr lang="zh-CN" altLang="zh-CN" dirty="0"/>
              <a:t> </a:t>
            </a:r>
            <a:r>
              <a:rPr lang="zh-CN" altLang="zh-CN" b="1" dirty="0"/>
              <a:t>某照明电路出现故障，其电路如图甲所示，该电路用电压</a:t>
            </a:r>
            <a:r>
              <a:rPr lang="en-US" altLang="zh-CN" b="1" i="1" dirty="0"/>
              <a:t>U</a:t>
            </a:r>
            <a:r>
              <a:rPr lang="zh-CN" altLang="zh-CN" b="1" dirty="0"/>
              <a:t>＝</a:t>
            </a:r>
            <a:r>
              <a:rPr lang="en-US" altLang="zh-CN" b="1" dirty="0"/>
              <a:t>12 V</a:t>
            </a:r>
            <a:r>
              <a:rPr lang="zh-CN" altLang="zh-CN" b="1" dirty="0"/>
              <a:t>的蓄电池为电源，导线与其接触完好。维修人员使用已调好的多用电表直流</a:t>
            </a:r>
            <a:r>
              <a:rPr lang="en-US" altLang="zh-CN" b="1" dirty="0"/>
              <a:t>50 V</a:t>
            </a:r>
            <a:r>
              <a:rPr lang="zh-CN" altLang="zh-CN" b="1" dirty="0"/>
              <a:t>挡检测故障。他将黑表笔接在</a:t>
            </a:r>
            <a:r>
              <a:rPr lang="en-US" altLang="zh-CN" b="1" i="1" dirty="0"/>
              <a:t>c</a:t>
            </a:r>
            <a:r>
              <a:rPr lang="zh-CN" altLang="zh-CN" b="1" dirty="0"/>
              <a:t>点，用红表笔分别探测电路的</a:t>
            </a:r>
            <a:r>
              <a:rPr lang="en-US" altLang="zh-CN" b="1" i="1" dirty="0"/>
              <a:t>a</a:t>
            </a:r>
            <a:r>
              <a:rPr lang="zh-CN" altLang="zh-CN" b="1" dirty="0"/>
              <a:t>、</a:t>
            </a:r>
            <a:r>
              <a:rPr lang="en-US" altLang="zh-CN" b="1" i="1" dirty="0"/>
              <a:t>b</a:t>
            </a:r>
            <a:r>
              <a:rPr lang="zh-CN" altLang="zh-CN" b="1" dirty="0"/>
              <a:t>点。</a:t>
            </a:r>
            <a:endParaRPr lang="zh-CN" altLang="zh-CN" dirty="0"/>
          </a:p>
          <a:p>
            <a:endParaRPr lang="zh-CN" altLang="en-US" dirty="0"/>
          </a:p>
        </p:txBody>
      </p:sp>
      <p:pic>
        <p:nvPicPr>
          <p:cNvPr id="14338" name="Picture 2" descr="F:\人教物理必修第三册（合版）\23xkcwlrjbs11-75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419" y="3429000"/>
            <a:ext cx="2774727" cy="208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0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80963" y="260648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断开开关，红表笔接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点时多用电表指示如图乙所示，读数为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，说明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正常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蓄电池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保险丝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红表笔接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点，断开开关时，表针不偏转，闭合开关后，多用表指示仍然和图乙相同，可判定发生故障的器件是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蓄电池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保险丝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5362" name="Picture 2" descr="23xkcwlrjbs11-76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374" y="4437112"/>
            <a:ext cx="4469383" cy="2065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0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由于多用电表的挡位是直流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挡，所以读数时可选用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的刻度，故读数应为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11.5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，两表笔接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时，测量电池两端的电压，此读数接近蓄电池的电压，说明蓄电池是正常的。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若两表笔接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两点时，电压表读数仍为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11.5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，说明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之间是通路，保险丝和开关正常，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之间是断路，小灯发生故障。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(1)11.5(11.2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11.8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之间的值均可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蓄电池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小灯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281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．在如图所示的电路中，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为连接点的标号。在开关闭合后，发现小灯泡不亮。现用多用电表检查电路故障，需要检测的有：电源、开关、小灯泡、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根导线以及电路中的各连接点。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6386" name="Picture 2" descr="23xkcwlrjbs11-78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267" y="3501008"/>
            <a:ext cx="5069907" cy="194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81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为了检测小灯泡以及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根导线，在连接点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已接好的情况下，应当选用多用电表的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挡。在连接点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同时断开的情况下，应当选用多用电表的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在开关闭合情况下，若测得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两点间的电压接近电源的电压，则表明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可能有故障。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将小灯泡拆离电路，写出用多用电表检测该小灯泡是否有故障的具体步骤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______________________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281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用多用电表欧姆挡测电阻时必须将其从电路中断开，在点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已接好的情况下，应选用多用电表的直流电压挡测量各器材两端的电压；点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同时断开时，可以用欧姆挡进行测量。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在开关闭合时，若测得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两点间电压接近电源的电压，可知开关或连接点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出现故障。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281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把小灯泡拆离电路后，检测小灯泡是否有故障可用多用电表的欧姆挡调零后进行测量，如果电阻无穷大，说明灯泡断路，如果电阻为零，说明灯泡短路。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直流电压　欧姆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开关或连接点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见解析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281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．如图所示是某同学连接的实验实物图，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灯都不亮，他采用下列两种方法进行故障检查。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7410" name="Picture 2" descr="23xkcwlrjbs11-69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589" y="2708920"/>
            <a:ext cx="4139252" cy="281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5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闭合开关，使用多用电表的直流电压挡进行检查，选择开关置于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挡。该同学测量结果如表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所示，在测试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间直流电压时，红表笔应接触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点。根据测试结果，可判断电路中一定存在的故障是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短路　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短路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段断路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D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段断路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95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539750" algn="ctr">
              <a:tabLst>
                <a:tab pos="2619375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887225"/>
              </p:ext>
            </p:extLst>
          </p:nvPr>
        </p:nvGraphicFramePr>
        <p:xfrm>
          <a:off x="2209155" y="2132856"/>
          <a:ext cx="8424936" cy="4040446"/>
        </p:xfrm>
        <a:graphic>
          <a:graphicData uri="http://schemas.openxmlformats.org/drawingml/2006/table">
            <a:tbl>
              <a:tblPr/>
              <a:tblGrid>
                <a:gridCol w="3802713"/>
                <a:gridCol w="4622223"/>
              </a:tblGrid>
              <a:tr h="7488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测试点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4084" marR="440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电压表示数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4084" marR="440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a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b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4084" marR="440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有示数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4084" marR="440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b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c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4084" marR="440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有示数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4084" marR="440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c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d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4084" marR="440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无示数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4084" marR="440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d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f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4084" marR="440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有示数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4084" marR="440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5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404664"/>
            <a:ext cx="10975658" cy="4525963"/>
          </a:xfrm>
        </p:spPr>
        <p:txBody>
          <a:bodyPr/>
          <a:lstStyle/>
          <a:p>
            <a:pPr indent="4302125" algn="just">
              <a:tabLst>
                <a:tab pos="2619375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         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419536"/>
              </p:ext>
            </p:extLst>
          </p:nvPr>
        </p:nvGraphicFramePr>
        <p:xfrm>
          <a:off x="1417068" y="1600042"/>
          <a:ext cx="9289032" cy="3982172"/>
        </p:xfrm>
        <a:graphic>
          <a:graphicData uri="http://schemas.openxmlformats.org/drawingml/2006/table">
            <a:tbl>
              <a:tblPr/>
              <a:tblGrid>
                <a:gridCol w="4119265"/>
                <a:gridCol w="5169767"/>
              </a:tblGrid>
              <a:tr h="9648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测试点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指针偏转情况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7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c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d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7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d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e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7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e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、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f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881" marR="5388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462" name="Picture 6" descr="F:\人教物理必修第三册（合版）\23xkcwlrjbs11-70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222" y="2780928"/>
            <a:ext cx="978302" cy="53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 descr="F:\人教物理必修第三册（合版）\23xkcwlrjbs11-71.TIF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620" y="3859505"/>
            <a:ext cx="797231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F:\人教物理必修第三册（合版）\23xkcwlrjbs11-72.TIF"/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747" y="4869160"/>
            <a:ext cx="936104" cy="48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5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1412776"/>
            <a:ext cx="10975658" cy="337383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将开关断开，再选择欧姆挡测试，测量结果如表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所示，那么检查出的故障是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断路　　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短路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都断路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间导线断路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95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764704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应用多用电表判断电路故障，首先要正确使用多用电表，对多用电表而言，电流应从红表笔流入该表内，由题图能看出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点电势高于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点电势，知红表笔应接触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点。由表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间有示数，则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电池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间无断路，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错误；若仅灯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短路或灯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短路，不会造成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灯都不亮，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段断路，则与测试结果相符，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5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可知，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间有一定的电阻但不是很大，灯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既不短路也不断路，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间存在大电阻，表明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间导线断路，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间电阻为零，则灯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短路，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(2)BD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50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．小杜家里新装修时使用了一批照明卤钨灯泡，如图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所示，小杜利用多用电表测量该灯泡的电阻：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482" name="Picture 2" descr="22RJWL3+222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339" y="2708920"/>
            <a:ext cx="4573767" cy="321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332656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小杜拿到多用电表后，选择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挡，红黑表笔短接后指针位置如图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所示，他应该调节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“S”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“T”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“K”)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校准之后，用红黑表笔分别接触卤钨灯泡的两脚，发现指针偏角太大，为了使测量结果更准确，则需要更换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 k”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“×10”)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挡位，正确操作后，指针位置如图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所示，则该灯泡电阻为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1506" name="Picture 2" descr="22RJWL3+223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4149080"/>
            <a:ext cx="3064903" cy="223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小杜翻阅了该产品的说明书，说明书上写着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额定电压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220 V,65 W”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，小杜根据计算得知电阻约为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745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，这与实际测量结果相差较大，其主要原因可能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是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_______________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5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260648"/>
            <a:ext cx="10975658" cy="6048672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红黑表笔短接后指针没有满偏，说明需要欧姆调零，即调节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旋钮即可。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指针偏角太大，说明挡位选择过大，则应该换用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挡位，根据多用电表读数方法，测量结果为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24×10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240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灯泡发光时温度很高，使得灯丝电阻率变大，因此导致计算结果中的电阻比多用电表测量结果大很多。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(2)×10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240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灯泡发光时温度很高，使得灯丝电阻率变大，因此导致计算结果中的电阻比多用电表测量结果大很多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50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广州高二期末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指针式多用电表是实验室中常用的测量仪器，请回答下列问题。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2530" name="Picture 2" descr="23xkcwlrjbs11-79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059" y="2996952"/>
            <a:ext cx="5275982" cy="2946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23xkcwlrjbs11-79a.TIF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747" y="3090003"/>
            <a:ext cx="2669456" cy="2760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260648"/>
            <a:ext cx="10975658" cy="6264695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使用多用电表测电阻时，测量步骤如下：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调节图甲所示部件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“K”“T”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“S”)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，使指针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将选择开关旋转到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“Ω”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挡，并进行正确操作，接入待测电阻进行测量时发现指针指在图乙中的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位置，为了使多用电表测量的结果更准确，该同学应该选择欧姆挡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“×100”)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；若经过正确操作，将两表笔接待测电阻两端时，指针指在图乙中的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位置，则待测电阻为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74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③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测量完毕，将选择开关旋转到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图丙是该多用电表欧姆挡内部电路示意图，用该多用电表测电阻，选择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 k”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挡测量某二极管的阻值，指针指在图乙中的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位置，则与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表笔相连的是二极管的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________(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或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负极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74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电表在测量之前要先进行机械调零，调节指针定位螺丝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，使指针正对左侧零刻度。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欧姆挡选择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“×10”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挡指针偏转角度太大，说明电阻较小，要使指针指示数值变大，则应降低倍率，故选择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挡；指针指在题图乙中的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位置对应的电阻为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20×1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74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③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测量完毕，选择开关应旋转到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“OFF”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挡或交流电压最高挡。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选择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“×1 k”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挡测量某二极管的阻值，指针指在题图乙中的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位置表示电阻很大，测的是二极管的反向电阻，电流从二极管的负极流入、正极流出，经过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表笔，则与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表笔相连的是二极管的正极。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正对左侧零刻度　</a:t>
            </a: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宋体"/>
                <a:cs typeface="宋体"/>
              </a:rPr>
              <a:t>③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“OFF”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挡或交流电压最高挡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正极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74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6288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53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</TotalTime>
  <Words>5393</Words>
  <Application>Microsoft Office PowerPoint</Application>
  <PresentationFormat>自定义</PresentationFormat>
  <Paragraphs>211</Paragraphs>
  <Slides>70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70</vt:i4>
      </vt:variant>
    </vt:vector>
  </HeadingPairs>
  <TitlesOfParts>
    <vt:vector size="72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131</cp:revision>
  <dcterms:created xsi:type="dcterms:W3CDTF">2021-04-02T06:41:31Z</dcterms:created>
  <dcterms:modified xsi:type="dcterms:W3CDTF">2023-11-29T02:32:00Z</dcterms:modified>
</cp:coreProperties>
</file>